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Montserrat SemiBold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Montserrat Black"/>
      <p:bold r:id="rId62"/>
      <p:boldItalic r:id="rId63"/>
    </p:embeddedFont>
    <p:embeddedFont>
      <p:font typeface="Montserrat Medium"/>
      <p:regular r:id="rId64"/>
      <p:bold r:id="rId65"/>
      <p:italic r:id="rId66"/>
      <p:boldItalic r:id="rId67"/>
    </p:embeddedFont>
    <p:embeddedFont>
      <p:font typeface="Montserrat Extra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9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07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91" orient="horz"/>
        <p:guide pos="2880"/>
        <p:guide pos="10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ontserratExtraLight-boldItalic.fntdata"/><Relationship Id="rId70" Type="http://schemas.openxmlformats.org/officeDocument/2006/relationships/font" Target="fonts/MontserratExtra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Black-bold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Medium-regular.fntdata"/><Relationship Id="rId63" Type="http://schemas.openxmlformats.org/officeDocument/2006/relationships/font" Target="fonts/Montserrat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Medium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Medium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ExtraLight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Medium-boldItalic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Extra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SemiBold-bold.fntdata"/><Relationship Id="rId10" Type="http://schemas.openxmlformats.org/officeDocument/2006/relationships/slide" Target="slides/slide4.xml"/><Relationship Id="rId54" Type="http://schemas.openxmlformats.org/officeDocument/2006/relationships/font" Target="fonts/Montserrat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SemiBold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967a198b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967a198b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fdbdfe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fdbdfe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67a198b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67a198b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67a198b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967a198b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967a198b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967a198b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967a198b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967a198b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975a3e33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975a3e33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75a3e3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75a3e3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967a198b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967a198b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975a3e33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975a3e33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67a198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67a198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967a198b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967a198b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967a198b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967a198b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67a198b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67a198b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7f81bf4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7f81bf4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967a198b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967a198b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9a14acf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9a14acf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9a14acf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9a14acf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967a198b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967a198b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967a198b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967a198b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99122cf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99122cf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67a198b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67a198b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99122cf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99122cf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975a3e33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975a3e33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99122cf7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99122cf7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99122cf7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99122cf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99122cf7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99122cf7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99122cf7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99122cf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99122cf7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99122cf7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99122cf7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99122cf7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99122cf7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99122cf7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99122cf7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99122cf7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67a198b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67a198b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967a198b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967a198b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97f81bf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97f81bf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967a198b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967a198b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967a198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967a198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9a0cff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9a0cff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9a0cfff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9a0cfff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967a198b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967a198b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3599e076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3599e076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967a198b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967a198b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75a3e3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75a3e3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9122cf7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9122cf7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67a198b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67a198b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967a198b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967a198b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facebook.github.io/create-react-app/docs/getting-started" TargetMode="External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jestjs.io/docs/pt-BR/tutorial-react" TargetMode="External"/><Relationship Id="rId6" Type="http://schemas.openxmlformats.org/officeDocument/2006/relationships/hyperlink" Target="https://medium.com/luizalabs/testes-automatizados-em-react-e431db826d65" TargetMode="External"/><Relationship Id="rId7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reactjs.org/docs/hooks-reference.html#additional-hooks" TargetMode="External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-180950" y="24178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Padrões de desenvolvimento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 ReactJS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75" y="1174576"/>
            <a:ext cx="5424599" cy="10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338450" y="4273500"/>
            <a:ext cx="3624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Gustavo Bicalho</a:t>
            </a:r>
            <a:br>
              <a:rPr lang="pt-BR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https://github.com/gustavobicalho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Entendendo o JSX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13" y="898925"/>
            <a:ext cx="8964474" cy="334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Entendendo o JSX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5" y="943625"/>
            <a:ext cx="9000550" cy="3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Props e DefaultProps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725" y="1898375"/>
            <a:ext cx="40576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224" y="869985"/>
            <a:ext cx="4624025" cy="288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PropTypes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objeto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React.proptypes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exporta diferentes tipos que podemos usar para definir como a propriedade de um componente deve se comportar.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Tipos obrigatórios: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É possível obrigar uma propriedade a ser passada a um componente anexando qualquer uma das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descrições de proptypes com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isRequired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Configurar uma prop como obrigatória é muito útil quando o componente é dependente de uma propriedade passada por seu componente pai e não irá funcionar sem ela.</a:t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Tipos customizados: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É possível passar uma função para definir tipos customizados. Podemos fazer isso para uma única propriedade ou para validar arrays. O único requisito para a função customizada é que se a validação não passar, é esperado um objeto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Error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no retorno.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Trabalhando com o estado da aplicação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estado (ou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 da sua aplicação, pode ser definido como: o lugar onde os dados vem e se transformam ao longo do tempo.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entender melhor precisamos falar sobre componentes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 e Stateless components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Os componentes React podem ser divididos em duas categorias: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Presentational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Container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 Outra nomenclatura usada na comunidade para esses dois é: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(sem estado) 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(com estado).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Os componentes do tipo Presentational, se importam somente com a apresentação dos dados, portanto não tem estado (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Eles podem ser escritos como uma simples função: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2659725"/>
            <a:ext cx="6254975" cy="17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 e Stateless components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Já os componentes do tipo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Container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, além da apresentação dos dados, tem que lidar também com algum tipo de lógica, ou transformação de dados. Por isso necessitam de estado (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).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50" y="1710000"/>
            <a:ext cx="5901249" cy="29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Trabalhando com o estado da aplicação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Atenção: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“Não Modifique o Estado Diretamente”</a:t>
            </a:r>
            <a:b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React pode agrupar várias chamadas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setState()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em uma única atualização para otimizar desempenho.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- Como o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this.props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this.state 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podem ser atualizados de forma assíncrona, você não deve confiar em seus valores para calcular o próximo estado.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um componente (Lifecycle)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800400"/>
            <a:ext cx="8730224" cy="39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um componente (Lifecycle)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16 Lifecycle Methods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00" y="848375"/>
            <a:ext cx="8909700" cy="35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208825" y="1994369"/>
            <a:ext cx="242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iremos ver hoje?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2923238" y="960488"/>
            <a:ext cx="6163500" cy="3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Vamos dividir nossa conversa em alguns tópicos...</a:t>
            </a:r>
            <a:endParaRPr i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Começando do início e entendendo o ReactJS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algumas coisas na prática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Tópicos mais avançados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um projeto com ReactJS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208825" y="1994369"/>
            <a:ext cx="242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iremos ver hoje?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44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4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2923238" y="960488"/>
            <a:ext cx="6163500" cy="3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Começando do início e entendendo o ReactJS 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algumas coisas na prática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Tópicos mais avançados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um projeto com ReactJS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277653"/>
            <a:ext cx="375775" cy="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Create React App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criar um novo projeto, basta adicionar uma única dependência, o pacote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react-scripts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pacote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react-scripts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contém tudo que é necessário como uma sub-dependência do projeto. Isso significa que ele é muito menor, limpo, fácil de ler e com um boilerplate muito menor.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https://facebook.github.io/create-react-app/docs/getting-started</a:t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Formulários (Formik)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Lib que facilita o manuseio de formulários em React, desde os mais simples até os mais complexos.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instalar basta usar: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00" y="2438213"/>
            <a:ext cx="67627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Formulários (Formik)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Algumas características: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componente deve estar dentro do HoC withFormik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mapPropsToValues funciona como os valores iniciais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Ao encapsular o formulário usando a tag Form do Formik, ele automagicamente já sabe que terá que rodar o handleSubmit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fazer os binds corretamente, deve-se usar o componente Field , e a única prop obrigatória é a name, que será vinculada com o valor homônimo do mapPropsToValues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Você pode usar o caminho de um object direto no name ex: address.city.name que o bind será feito, sem nenhum erro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Styled Components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C458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Styled Components utiliza o poder do CSS com JS para a criação de componentes primitivos em React.</a:t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1190175"/>
            <a:ext cx="4715775" cy="35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Styled Components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9"/>
          <p:cNvSpPr txBox="1"/>
          <p:nvPr/>
        </p:nvSpPr>
        <p:spPr>
          <a:xfrm>
            <a:off x="234250" y="943625"/>
            <a:ext cx="351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C458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Criando temas com Styled Components + HOC:</a:t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1329000"/>
            <a:ext cx="4275875" cy="14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0125" y="729150"/>
            <a:ext cx="4583251" cy="40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Testando a aplicação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2050" y="80377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Jest</a:t>
            </a:r>
            <a:b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Enzyme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https://jestjs.io/docs/pt-BR/tutorial-react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https://medium.com/luizalabs/testes-automatizados-em-react-e431db826d65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/>
        </p:nvSpPr>
        <p:spPr>
          <a:xfrm>
            <a:off x="208825" y="1994369"/>
            <a:ext cx="242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iremos ver hoje?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1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1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2923238" y="960488"/>
            <a:ext cx="6163500" cy="3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Começando do início e entendendo o ReactJS 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algumas coisas na prática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Tópicos mais avançados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um projeto com ReactJS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2776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782153"/>
            <a:ext cx="375775" cy="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9" name="Google Shape;359;p52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Router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38" y="778050"/>
            <a:ext cx="67913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3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Router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podermos definir nossas rotas precisaremos importar um componente chamado “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BrowserRouter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”, que irá ser responsável por informar pra nossa aplicação que a partir de onde ele é chamado teremos um roteamento de componentes.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“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Switch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”, é um componente que recebe vários componentes “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Route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” e dado o caminho que for passado na URL um deles é renderizado. Cada Route é uma rota do nosso sistema, e devemos passar pra ele qual vai ser o caminho da url por meio de um atributo “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path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125750" y="1994375"/>
            <a:ext cx="2615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Quais problemas o React resolve?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2923250" y="785976"/>
            <a:ext cx="6163500" cy="4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Modularização </a:t>
            </a: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separação de respon</a:t>
            </a: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sabilidades)</a:t>
            </a:r>
            <a:b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Componentização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Performance </a:t>
            </a: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(manipulação de DOM)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Router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Para podermos navegar entre as páginas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precisaremos importar o componente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“Link”.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449" y="712600"/>
            <a:ext cx="4957026" cy="40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https://reactjs.org/docs/hooks-reference.html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4325" y="585625"/>
            <a:ext cx="3150601" cy="384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6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 funcionalidade de Hooks trazida a partir da versão 16.7.0 do React visa basicamente oferecer formas de trabalharmos com estado e outras API's sem a necessidade de ter uma classe (stateful component).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Vejamos alguns exemplos...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Antes do React Hooks						   Com React Hooks (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7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7"/>
          <p:cNvSpPr txBox="1"/>
          <p:nvPr/>
        </p:nvSpPr>
        <p:spPr>
          <a:xfrm>
            <a:off x="54775" y="943625"/>
            <a:ext cx="89097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814200"/>
            <a:ext cx="4186176" cy="37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425" y="793175"/>
            <a:ext cx="4562050" cy="37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hook mais comum utilizado para controlarmos alguma variável de estado dentro de um functional component no React. Para utilizar definimos: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primeiro valor count representa o valor do estado que será manipulado pela função setCount recebida através da desestruturação realizada no useState. O valor 0 repassado ao hook é o valor inicial do estado.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Então, para manipularmos o valor de count podemos simplesmente executar: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1799500"/>
            <a:ext cx="5518774" cy="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913" y="3741475"/>
            <a:ext cx="5489449" cy="8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9" name="Google Shape;429;p59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9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hook mais comum utilizado para controlarmos alguma variável de estado dentro de um functional component no React. Para utilizar definimos: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primeiro valor count representa o valor do estado que será manipulado pela função setCount recebida através da desestruturação realizada no useState. O valor 0 repassado ao hook é o valor inicial do estado.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Então, para manipularmos o valor de count podemos simplesmente executar: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50" y="1799500"/>
            <a:ext cx="5518774" cy="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913" y="3741475"/>
            <a:ext cx="5489449" cy="8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0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useEffect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Uma das grandes deficiência dos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componentes funcionais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sempre foi lidar com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side-effects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como chamadas à API, tarefas assíncronas, modificações na DOM, etc. Com o hook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useEffect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podemos operar efeitos colaterais durante a renderização do nosso componente.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Imagine que no exemplo acima do count gostaríamos de atualizar o título de página toda vez que a informação de count atualizar.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48" y="2978523"/>
            <a:ext cx="5869751" cy="12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1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61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useEffect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Veja que o hook recebe como primeiro parâmetro uma função (assíncrona ou não) que é executada após inicialização e atualização do componente, mais ou menos o que temos com o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componentDidMount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componentDidUpdate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stateful component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segundo parâmetro [count] indica em quais situações esse effect deve executar, nesse caso ele só executará caso o valor de count alterar. Podemos também não repassar esse parâmetro e indicaremos ao hook que deve executar na inicialização e em todas atualizações do componente, independente de seus valores alterarem.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48" y="1349873"/>
            <a:ext cx="5869751" cy="12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2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0" name="Google Shape;460;p62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62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useEffect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Outra dica é que você pode passar um array vazio [] ao hook como segundo parâmetro garantindo que o mesmo irá executar apenas uma vez na inicialização do componente (tipo um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componentDidMount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000" y="1710000"/>
            <a:ext cx="5136326" cy="30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3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63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Existem vários outros hooks nativos do React e outros milhões já criados pela comunidade: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https://reactjs.org/docs/hooks-reference.html#additional-hooks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/>
        </p:nvSpPr>
        <p:spPr>
          <a:xfrm>
            <a:off x="125750" y="1994375"/>
            <a:ext cx="2615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ReactJS e Programação Funcional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2923250" y="741975"/>
            <a:ext cx="6163500" cy="4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Higher-Order Functions / Higher-Order Components</a:t>
            </a: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(HOC)</a:t>
            </a:r>
            <a:b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Funções Puras / Componentes Puros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Composição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4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Redux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4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Um conceito que facilita o gerenciamento de estados da aplicação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Redux trabalha com 3 características: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1- Single Source of Truth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(Uma única fonte de verdade)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Significa que existirá um único lugar da aplicação onde as informações de estado ficarão centralizadas.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2- The state is read-only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(O estado é somente leitura)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Não se modifica o estado diretamente, e sim emitindo uma ação que descreve o que deve ser alterado.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3- Changes are made with pure functions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(Mudanças só podem ser feitas com funções puras)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estado é alterado apenas por funções que 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sempre retornam o mesmo valor quando é passado os mesmos parâmetros (Reducer).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5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8" name="Google Shape;488;p65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Redux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5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Reducer: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Função pura que recebe o estado atual da aplicação e uma ação e retorna um novo estado.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(state, action) =&gt; state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375" y="1920975"/>
            <a:ext cx="5055075" cy="28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/>
        </p:nvSpPr>
        <p:spPr>
          <a:xfrm>
            <a:off x="208825" y="1994369"/>
            <a:ext cx="242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iremos ver hoje?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66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6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2923238" y="960488"/>
            <a:ext cx="6163500" cy="3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Começando do início e entendendo o ReactJS 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algumas coisas na prática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Tópicos mais avançados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um projeto</a:t>
            </a:r>
            <a: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com ReactJS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2776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7821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2286653"/>
            <a:ext cx="375775" cy="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7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Boilerplate ReactJS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7"/>
          <p:cNvSpPr txBox="1"/>
          <p:nvPr/>
        </p:nvSpPr>
        <p:spPr>
          <a:xfrm>
            <a:off x="54775" y="943625"/>
            <a:ext cx="89097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Juggernaut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https://github.com/SoftboxLab/juggernaut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550" y="1341775"/>
            <a:ext cx="4349124" cy="30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8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Boilerplate ReactJS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8"/>
          <p:cNvSpPr txBox="1"/>
          <p:nvPr/>
        </p:nvSpPr>
        <p:spPr>
          <a:xfrm>
            <a:off x="4709400" y="869975"/>
            <a:ext cx="39159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Packages inclusos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Material UI Kit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Axios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I18next (intl)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React router (chunks)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Styled components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Jest + Enzyme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34250" y="934975"/>
            <a:ext cx="39159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Eslint (gandalf lint)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Pre-config best pratices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Editorconfig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Code quality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Import absoluto (evita o import hell “../../../../../”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Import local com “./”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Import’s mais limpos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Chunk routes (import)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Incluindo exemplos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796" y="2919425"/>
            <a:ext cx="4488525" cy="1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2196" y="257496"/>
            <a:ext cx="1000525" cy="7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Boilerplate ReactJS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9"/>
          <p:cNvSpPr txBox="1"/>
          <p:nvPr/>
        </p:nvSpPr>
        <p:spPr>
          <a:xfrm>
            <a:off x="234250" y="869975"/>
            <a:ext cx="3868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Estrutura limpa e contextualizada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Containers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Commons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□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Assets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25" y="970150"/>
            <a:ext cx="1612500" cy="26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675" y="637012"/>
            <a:ext cx="1796542" cy="38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9"/>
          <p:cNvSpPr txBox="1"/>
          <p:nvPr/>
        </p:nvSpPr>
        <p:spPr>
          <a:xfrm>
            <a:off x="234250" y="1897275"/>
            <a:ext cx="3355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Contexto de componentes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▣"/>
            </a:pPr>
            <a:r>
              <a:rPr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Contexto de containers</a:t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 txBox="1"/>
          <p:nvPr/>
        </p:nvSpPr>
        <p:spPr>
          <a:xfrm>
            <a:off x="208825" y="1994369"/>
            <a:ext cx="242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Dosis"/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iremos ver hoje?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2837231" y="0"/>
            <a:ext cx="6306900" cy="513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0"/>
          <p:cNvSpPr txBox="1"/>
          <p:nvPr/>
        </p:nvSpPr>
        <p:spPr>
          <a:xfrm>
            <a:off x="2837250" y="0"/>
            <a:ext cx="630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B539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45" name="Google Shape;545;p70"/>
          <p:cNvSpPr txBox="1"/>
          <p:nvPr/>
        </p:nvSpPr>
        <p:spPr>
          <a:xfrm>
            <a:off x="2923238" y="960488"/>
            <a:ext cx="6163500" cy="3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Começando do início e entendendo o ReactJS 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algumas coisas na prática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Tópicos mais avançados</a:t>
            </a:r>
            <a:br>
              <a:rPr b="1" lang="pt-BR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Montserrat"/>
              <a:buChar char="●"/>
            </a:pPr>
            <a:r>
              <a:rPr b="1" lang="pt-BR" sz="1100" strike="sng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Criando um projeto com ReactJS</a:t>
            </a:r>
            <a:endParaRPr b="1" sz="1100" strike="sng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6" name="Google Shape;5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2776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17821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2286653"/>
            <a:ext cx="37577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300" y="2791153"/>
            <a:ext cx="375775" cy="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/>
        </p:nvSpPr>
        <p:spPr>
          <a:xfrm>
            <a:off x="392325" y="938800"/>
            <a:ext cx="39132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OBRIGADO!</a:t>
            </a:r>
            <a:endParaRPr sz="40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6" name="Google Shape;556;p71"/>
          <p:cNvSpPr txBox="1"/>
          <p:nvPr/>
        </p:nvSpPr>
        <p:spPr>
          <a:xfrm>
            <a:off x="453650" y="1632475"/>
            <a:ext cx="268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1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www.softbox.com.br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7" name="Google Shape;557;p71"/>
          <p:cNvPicPr preferRelativeResize="0"/>
          <p:nvPr/>
        </p:nvPicPr>
        <p:blipFill rotWithShape="1">
          <a:blip r:embed="rId4">
            <a:alphaModFix/>
          </a:blip>
          <a:srcRect b="3481" l="0" r="0" t="1407"/>
          <a:stretch/>
        </p:blipFill>
        <p:spPr>
          <a:xfrm>
            <a:off x="4709236" y="0"/>
            <a:ext cx="443476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1"/>
          <p:cNvSpPr txBox="1"/>
          <p:nvPr/>
        </p:nvSpPr>
        <p:spPr>
          <a:xfrm>
            <a:off x="453650" y="2312400"/>
            <a:ext cx="2543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Gustavo Bueno Bicalho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71"/>
          <p:cNvSpPr txBox="1"/>
          <p:nvPr/>
        </p:nvSpPr>
        <p:spPr>
          <a:xfrm>
            <a:off x="772425" y="2757075"/>
            <a:ext cx="3206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gustavobicalho@softbox.com.br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0" name="Google Shape;56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40" y="2832750"/>
            <a:ext cx="221025" cy="22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00" y="3162375"/>
            <a:ext cx="188750" cy="2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1"/>
          <p:cNvSpPr txBox="1"/>
          <p:nvPr/>
        </p:nvSpPr>
        <p:spPr>
          <a:xfrm>
            <a:off x="772525" y="3105675"/>
            <a:ext cx="3206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@gustavobuenobicalho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3" name="Google Shape;563;p71"/>
          <p:cNvSpPr txBox="1"/>
          <p:nvPr/>
        </p:nvSpPr>
        <p:spPr>
          <a:xfrm>
            <a:off x="772525" y="3420950"/>
            <a:ext cx="4793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https://github.com/gustavobicalho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48" y="3486675"/>
            <a:ext cx="275050" cy="2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69" y="4834069"/>
            <a:ext cx="1460573" cy="28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Higher-Order Components </a:t>
            </a:r>
            <a:r>
              <a:rPr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(HOC)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234250" y="943625"/>
            <a:ext cx="84936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Em resumo, um HOC é uma função que recebe um componente e retorna outro componente.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HOCs não são parte do React, e sim um pattern para desenvolvimento utilizando composição e herança.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 principal proposta dos HOCs é o compartilhamento de funcionalidades comuns entre componentes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sem duplicação de código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que eu posso fazer com HOCs?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234250" y="943625"/>
            <a:ext cx="84936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Reúso de código, lógica e abstração;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Controle de renderização;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Abstração de estado e manipulação;</a:t>
            </a:r>
            <a:b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Char char="●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props.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Higher-Order Components </a:t>
            </a:r>
            <a:r>
              <a:rPr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(HOC)</a:t>
            </a:r>
            <a:endParaRPr b="1"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234250" y="943625"/>
            <a:ext cx="84936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50" y="1479575"/>
            <a:ext cx="4740175" cy="20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6775" y="252250"/>
            <a:ext cx="4047600" cy="45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Pure Components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Função pura, vem do conceito de programação funcional, onde essa função sempre retorna o mesmo valor quando é passado os mesmos parâmetros. 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pureFunction(a + b) {</a:t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a + b;</a:t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b="1"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Pure Component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é um componente que re-renderiza APENAS se suas props e state forem diferentes dos anteriores.</a:t>
            </a:r>
            <a:endParaRPr b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5" y="4897403"/>
            <a:ext cx="786450" cy="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/>
          <p:nvPr/>
        </p:nvSpPr>
        <p:spPr>
          <a:xfrm>
            <a:off x="2039" y="177150"/>
            <a:ext cx="9144000" cy="46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234250" y="176375"/>
            <a:ext cx="8909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Composição de componentes</a:t>
            </a:r>
            <a:endParaRPr sz="18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234250" y="943625"/>
            <a:ext cx="87303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Podemos utilizar a composição do React para poder compartilhar a lógica entre todos os componentes, podendo tornar o código eficiente e reaproveitável.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const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= ( x, y ) =&gt; x + y</a:t>
            </a:r>
            <a:endParaRPr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b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( 1, 2 ), 3 ) </a:t>
            </a:r>
            <a:r>
              <a:rPr i="1" lang="pt-BR" sz="10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// 6</a:t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975" y="4861780"/>
            <a:ext cx="840975" cy="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